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38"/>
  </p:notesMasterIdLst>
  <p:sldIdLst>
    <p:sldId id="256" r:id="rId2"/>
    <p:sldId id="337" r:id="rId3"/>
    <p:sldId id="339" r:id="rId4"/>
    <p:sldId id="338" r:id="rId5"/>
    <p:sldId id="340" r:id="rId6"/>
    <p:sldId id="341" r:id="rId7"/>
    <p:sldId id="342" r:id="rId8"/>
    <p:sldId id="344" r:id="rId9"/>
    <p:sldId id="346" r:id="rId10"/>
    <p:sldId id="343" r:id="rId11"/>
    <p:sldId id="345" r:id="rId12"/>
    <p:sldId id="319" r:id="rId13"/>
    <p:sldId id="320" r:id="rId14"/>
    <p:sldId id="327" r:id="rId15"/>
    <p:sldId id="326" r:id="rId16"/>
    <p:sldId id="329" r:id="rId17"/>
    <p:sldId id="350" r:id="rId18"/>
    <p:sldId id="352" r:id="rId19"/>
    <p:sldId id="364" r:id="rId20"/>
    <p:sldId id="365" r:id="rId21"/>
    <p:sldId id="356" r:id="rId22"/>
    <p:sldId id="357" r:id="rId23"/>
    <p:sldId id="366" r:id="rId24"/>
    <p:sldId id="361" r:id="rId25"/>
    <p:sldId id="362" r:id="rId26"/>
    <p:sldId id="363" r:id="rId27"/>
    <p:sldId id="348" r:id="rId28"/>
    <p:sldId id="358" r:id="rId29"/>
    <p:sldId id="371" r:id="rId30"/>
    <p:sldId id="360" r:id="rId31"/>
    <p:sldId id="372" r:id="rId32"/>
    <p:sldId id="353" r:id="rId33"/>
    <p:sldId id="367" r:id="rId34"/>
    <p:sldId id="369" r:id="rId35"/>
    <p:sldId id="370" r:id="rId36"/>
    <p:sldId id="35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33"/>
    <a:srgbClr val="000000"/>
    <a:srgbClr val="663300"/>
    <a:srgbClr val="FFCC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5" autoAdjust="0"/>
    <p:restoredTop sz="94634" autoAdjust="0"/>
  </p:normalViewPr>
  <p:slideViewPr>
    <p:cSldViewPr>
      <p:cViewPr>
        <p:scale>
          <a:sx n="155" d="100"/>
          <a:sy n="155" d="100"/>
        </p:scale>
        <p:origin x="-304" y="1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4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809BC8E-006C-4686-88A0-B24E04C18A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3A8462-ED9C-450B-8935-6E9937EA34E7}" type="slidenum">
              <a:rPr lang="en-US"/>
              <a:pPr/>
              <a:t>10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http://users.rcn.com/jkimball.ma.ultranet/BiologyPages/T/ThreePointCross.html</a:t>
            </a:r>
          </a:p>
          <a:p>
            <a:r>
              <a:rPr lang="en-US"/>
              <a:t>Homework is at http://users.rcn.com/jkimball.ma.ultranet/BiologyPages/T/ThreePointCross.html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C446-AEB6-4D20-A5D7-DD3BE542A2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5A8A-271C-4353-986A-1D28C3094F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0CBD0-C86B-4036-96BF-6781FA39FE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88D18D-378A-4FC8-8AF4-8F280109C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624B99E-1D1C-46BC-AB4E-FCD4BECAAD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C48AD6D-FD42-46AD-80B1-AE0B3FA75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CFD65-6FEB-45F2-9076-24B963FEE8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BB06-69D7-4B4F-822A-2BB1FBE43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DB55-07E8-45A3-BFFB-FC47E14A7D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14AB-48F0-45C1-A8FE-93DCB0D186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22A3-B691-4E8F-A34C-C4A128E7A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9FA7-777C-4DBC-B9AF-90B626DFB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384D2-7B0E-4ABB-8CDB-B24F94222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0489D-DCE5-4D18-8DB0-E63C8E38F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1E04-444E-4187-9C16-88A230AB6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H/H.html%23heterozygous" TargetMode="External"/><Relationship Id="rId4" Type="http://schemas.openxmlformats.org/officeDocument/2006/relationships/hyperlink" Target="http://users.rcn.com/jkimball.ma.ultranet/BiologyPages/A/A.html%23allel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rcn.com/jkimball.ma.ultranet/BiologyPages/H/H.html%23homozygou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sers.rcn.com/jkimball.ma.ultranet/BiologyPages/M/Meiosis.html%23random_assortmen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img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4267200" cy="13716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800"/>
              <a:t>BENG 183</a:t>
            </a:r>
          </a:p>
          <a:p>
            <a:pPr algn="l">
              <a:lnSpc>
                <a:spcPct val="90000"/>
              </a:lnSpc>
            </a:pPr>
            <a:r>
              <a:rPr lang="en-US" sz="2800"/>
              <a:t>Trey Ideker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514600" y="685800"/>
            <a:ext cx="6400800" cy="95410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 dirty="0" smtClean="0">
                <a:solidFill>
                  <a:schemeClr val="bg1"/>
                </a:solidFill>
              </a:rPr>
              <a:t>Genetics 101:</a:t>
            </a:r>
            <a:br>
              <a:rPr lang="en-US" sz="2800" i="1" dirty="0" smtClean="0">
                <a:solidFill>
                  <a:schemeClr val="bg1"/>
                </a:solidFill>
              </a:rPr>
            </a:br>
            <a:r>
              <a:rPr lang="en-US" sz="2800" i="1" dirty="0" smtClean="0">
                <a:solidFill>
                  <a:schemeClr val="bg1"/>
                </a:solidFill>
              </a:rPr>
              <a:t>The Basis of Genome Association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6172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Selected slides courtesy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Jim </a:t>
            </a:r>
            <a:r>
              <a:rPr lang="en-US" dirty="0" err="1" smtClean="0">
                <a:solidFill>
                  <a:schemeClr val="bg1"/>
                </a:solidFill>
              </a:rPr>
              <a:t>Stankovich</a:t>
            </a:r>
            <a:r>
              <a:rPr lang="en-US" dirty="0" smtClean="0">
                <a:solidFill>
                  <a:schemeClr val="bg1"/>
                </a:solidFill>
              </a:rPr>
              <a:t> and Hector </a:t>
            </a:r>
            <a:r>
              <a:rPr lang="en-US" dirty="0" err="1" smtClean="0">
                <a:solidFill>
                  <a:schemeClr val="bg1"/>
                </a:solidFill>
              </a:rPr>
              <a:t>Corrada</a:t>
            </a:r>
            <a:r>
              <a:rPr lang="en-US" dirty="0" smtClean="0">
                <a:solidFill>
                  <a:schemeClr val="bg1"/>
                </a:solidFill>
              </a:rPr>
              <a:t> Bravo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genetic maps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Recombination frequency underestimates genetic distance for larger distances, due to higher order cross-over events, i.e. double and triple crossovers between markers</a:t>
            </a:r>
            <a:br>
              <a:rPr lang="en-US" sz="2000"/>
            </a:br>
            <a:r>
              <a:rPr lang="en-US" sz="2000"/>
              <a:t>This is overcome with 3 pt. mapping (homework)</a:t>
            </a:r>
          </a:p>
          <a:p>
            <a:pPr>
              <a:lnSpc>
                <a:spcPct val="80000"/>
              </a:lnSpc>
            </a:pPr>
            <a:r>
              <a:rPr lang="en-US" sz="2000"/>
              <a:t>The probability of a crossover is not uniform along the entire length of the chromosome.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Crossing over is inhibited in some regions (e.g., near the centromere).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Some regions are "hot spots" for recombination (for reasons that are not clear). Approximately 80% of genetic recombination in humans is confined to just one-quarter of our genome.</a:t>
            </a:r>
          </a:p>
          <a:p>
            <a:pPr>
              <a:lnSpc>
                <a:spcPct val="80000"/>
              </a:lnSpc>
            </a:pPr>
            <a:r>
              <a:rPr lang="en-US" sz="2000"/>
              <a:t>In humans, the frequency of recombination of loci on most chromosomes is higher in females than in males. Therefore, genetic maps of female chromosomes are longer than those for males.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vs. physical maps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The loci in </a:t>
            </a:r>
            <a:r>
              <a:rPr lang="en-US" sz="2800" b="1"/>
              <a:t>genetic maps</a:t>
            </a:r>
            <a:r>
              <a:rPr lang="en-US" sz="2800"/>
              <a:t> are simply parts of the DNA molecule that create the observed phenotype.</a:t>
            </a:r>
          </a:p>
          <a:p>
            <a:pPr>
              <a:lnSpc>
                <a:spcPct val="80000"/>
              </a:lnSpc>
            </a:pPr>
            <a:r>
              <a:rPr lang="en-US" sz="2800"/>
              <a:t>Knowing the DNA sequence (or at least the ordering of contigs) directly gives the order/spacing of genes. </a:t>
            </a:r>
          </a:p>
          <a:p>
            <a:pPr>
              <a:lnSpc>
                <a:spcPct val="80000"/>
              </a:lnSpc>
            </a:pPr>
            <a:r>
              <a:rPr lang="en-US" sz="2800"/>
              <a:t>Maps drawn in this way are called </a:t>
            </a:r>
            <a:r>
              <a:rPr lang="en-US" sz="2800" b="1"/>
              <a:t>physical maps</a:t>
            </a:r>
            <a:r>
              <a:rPr lang="en-US" sz="2800"/>
              <a:t>. </a:t>
            </a:r>
          </a:p>
          <a:p>
            <a:pPr>
              <a:lnSpc>
                <a:spcPct val="80000"/>
              </a:lnSpc>
            </a:pPr>
            <a:r>
              <a:rPr lang="en-US" sz="2800"/>
              <a:t>As a very rough rule of thumb, </a:t>
            </a:r>
            <a:br>
              <a:rPr lang="en-US" sz="2800"/>
            </a:br>
            <a:r>
              <a:rPr lang="en-US" sz="2800"/>
              <a:t>1 cM genetic distance ~ 1 MB of DNA.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22275"/>
            <a:ext cx="8382000" cy="453072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3600" dirty="0" smtClean="0"/>
              <a:t>Gene linkage mapping</a:t>
            </a:r>
            <a:endParaRPr lang="en-US" sz="3600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Tries to find a common inheritance pattern between a chromosomal region/marker and a disease phenotype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Requires genotyping on large, </a:t>
            </a:r>
            <a:r>
              <a:rPr lang="en-US" dirty="0" err="1"/>
              <a:t>multigeneration</a:t>
            </a:r>
            <a:r>
              <a:rPr lang="en-US" dirty="0"/>
              <a:t> pedigrees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Coarse mapping with sparse markers &lt;10 Mb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At greater distances linkage generally does not occur due to frequent recombination events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At lesser distances all loci are typically linked and thus are indistinguishable from one another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r>
              <a:rPr lang="en-US" sz="3200"/>
              <a:t>Linkage analysis in a 3 generation pedigree</a:t>
            </a:r>
          </a:p>
        </p:txBody>
      </p:sp>
      <p:pic>
        <p:nvPicPr>
          <p:cNvPr id="250884" name="Picture 4"/>
          <p:cNvPicPr>
            <a:picLocks noChangeAspect="1" noChangeArrowheads="1"/>
          </p:cNvPicPr>
          <p:nvPr/>
        </p:nvPicPr>
        <p:blipFill>
          <a:blip r:embed="rId2" cstate="print"/>
          <a:srcRect l="4762" t="34988" r="13333" b="18730"/>
          <a:stretch>
            <a:fillRect/>
          </a:stretch>
        </p:blipFill>
        <p:spPr bwMode="auto">
          <a:xfrm>
            <a:off x="76200" y="13716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0885" name="Text Box 5"/>
          <p:cNvSpPr txBox="1">
            <a:spLocks noChangeArrowheads="1"/>
          </p:cNvSpPr>
          <p:nvPr/>
        </p:nvSpPr>
        <p:spPr bwMode="auto">
          <a:xfrm>
            <a:off x="152400" y="5273675"/>
            <a:ext cx="88392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en-US"/>
              <a:t>Solid red indicates the disease phenotype; dot means carrier</a:t>
            </a:r>
          </a:p>
          <a:p>
            <a:pPr>
              <a:spcBef>
                <a:spcPct val="5000"/>
              </a:spcBef>
            </a:pPr>
            <a:r>
              <a:rPr lang="en-US"/>
              <a:t>The gel is the result of RFLP analysis—note variants 1 and 2</a:t>
            </a:r>
          </a:p>
          <a:p>
            <a:pPr>
              <a:spcBef>
                <a:spcPct val="5000"/>
              </a:spcBef>
            </a:pPr>
            <a:r>
              <a:rPr lang="en-US"/>
              <a:t>Is this a recessive or dominant gene?  Autosomal or sex linked?</a:t>
            </a:r>
          </a:p>
          <a:p>
            <a:pPr>
              <a:spcBef>
                <a:spcPct val="5000"/>
              </a:spcBef>
            </a:pPr>
            <a:r>
              <a:rPr lang="en-US"/>
              <a:t>What is the </a:t>
            </a:r>
            <a:r>
              <a:rPr lang="en-US" i="1"/>
              <a:t>penetrance</a:t>
            </a:r>
            <a:r>
              <a:rPr lang="en-US"/>
              <a:t>?  This is Pr(disease phenotype | disease genotype)</a:t>
            </a:r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4181475" y="30861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048375" y="30861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467475" y="30861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r>
              <a:rPr lang="en-US"/>
              <a:t>Autosomal dominant linkage</a:t>
            </a:r>
          </a:p>
        </p:txBody>
      </p:sp>
      <p:sp>
        <p:nvSpPr>
          <p:cNvPr id="260100" name="AutoShape 4"/>
          <p:cNvSpPr>
            <a:spLocks noChangeArrowheads="1"/>
          </p:cNvSpPr>
          <p:nvPr/>
        </p:nvSpPr>
        <p:spPr bwMode="auto">
          <a:xfrm>
            <a:off x="3352800" y="2990850"/>
            <a:ext cx="457200" cy="457200"/>
          </a:xfrm>
          <a:prstGeom prst="flowChartProcess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1" name="AutoShape 5"/>
          <p:cNvSpPr>
            <a:spLocks noChangeArrowheads="1"/>
          </p:cNvSpPr>
          <p:nvPr/>
        </p:nvSpPr>
        <p:spPr bwMode="auto">
          <a:xfrm>
            <a:off x="2362200" y="1562100"/>
            <a:ext cx="457200" cy="457200"/>
          </a:xfrm>
          <a:prstGeom prst="flowChartProcess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2" name="AutoShape 6"/>
          <p:cNvSpPr>
            <a:spLocks noChangeArrowheads="1"/>
          </p:cNvSpPr>
          <p:nvPr/>
        </p:nvSpPr>
        <p:spPr bwMode="auto">
          <a:xfrm>
            <a:off x="990600" y="4591050"/>
            <a:ext cx="457200" cy="457200"/>
          </a:xfrm>
          <a:prstGeom prst="flowChartProcess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3" name="AutoShape 7"/>
          <p:cNvSpPr>
            <a:spLocks noChangeArrowheads="1"/>
          </p:cNvSpPr>
          <p:nvPr/>
        </p:nvSpPr>
        <p:spPr bwMode="auto">
          <a:xfrm>
            <a:off x="3571875" y="4591050"/>
            <a:ext cx="457200" cy="457200"/>
          </a:xfrm>
          <a:prstGeom prst="flowChartProcess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4" name="AutoShape 8"/>
          <p:cNvSpPr>
            <a:spLocks noChangeArrowheads="1"/>
          </p:cNvSpPr>
          <p:nvPr/>
        </p:nvSpPr>
        <p:spPr bwMode="auto">
          <a:xfrm>
            <a:off x="4381500" y="4591050"/>
            <a:ext cx="457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5" name="AutoShape 9"/>
          <p:cNvSpPr>
            <a:spLocks noChangeArrowheads="1"/>
          </p:cNvSpPr>
          <p:nvPr/>
        </p:nvSpPr>
        <p:spPr bwMode="auto">
          <a:xfrm>
            <a:off x="6076950" y="4591050"/>
            <a:ext cx="457200" cy="457200"/>
          </a:xfrm>
          <a:prstGeom prst="flowChartProcess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6" name="AutoShape 10"/>
          <p:cNvSpPr>
            <a:spLocks noChangeArrowheads="1"/>
          </p:cNvSpPr>
          <p:nvPr/>
        </p:nvSpPr>
        <p:spPr bwMode="auto">
          <a:xfrm>
            <a:off x="6886575" y="4591050"/>
            <a:ext cx="457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7" name="AutoShape 11"/>
          <p:cNvSpPr>
            <a:spLocks noChangeArrowheads="1"/>
          </p:cNvSpPr>
          <p:nvPr/>
        </p:nvSpPr>
        <p:spPr bwMode="auto">
          <a:xfrm>
            <a:off x="7696200" y="4591050"/>
            <a:ext cx="4572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AutoShape 12"/>
          <p:cNvSpPr>
            <a:spLocks noChangeArrowheads="1"/>
          </p:cNvSpPr>
          <p:nvPr/>
        </p:nvSpPr>
        <p:spPr bwMode="auto">
          <a:xfrm>
            <a:off x="4191000" y="152400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9" name="AutoShape 13"/>
          <p:cNvSpPr>
            <a:spLocks noChangeArrowheads="1"/>
          </p:cNvSpPr>
          <p:nvPr/>
        </p:nvSpPr>
        <p:spPr bwMode="auto">
          <a:xfrm>
            <a:off x="1800225" y="4552950"/>
            <a:ext cx="533400" cy="533400"/>
          </a:xfrm>
          <a:prstGeom prst="flowChartConnector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0" name="AutoShape 14"/>
          <p:cNvSpPr>
            <a:spLocks noChangeArrowheads="1"/>
          </p:cNvSpPr>
          <p:nvPr/>
        </p:nvSpPr>
        <p:spPr bwMode="auto">
          <a:xfrm>
            <a:off x="5334000" y="295275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1" name="AutoShape 15"/>
          <p:cNvSpPr>
            <a:spLocks noChangeArrowheads="1"/>
          </p:cNvSpPr>
          <p:nvPr/>
        </p:nvSpPr>
        <p:spPr bwMode="auto">
          <a:xfrm>
            <a:off x="5191125" y="455295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12" name="AutoShape 16"/>
          <p:cNvSpPr>
            <a:spLocks noChangeArrowheads="1"/>
          </p:cNvSpPr>
          <p:nvPr/>
        </p:nvSpPr>
        <p:spPr bwMode="auto">
          <a:xfrm>
            <a:off x="2686050" y="455295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60115" name="AutoShape 19"/>
          <p:cNvCxnSpPr>
            <a:cxnSpLocks noChangeShapeType="1"/>
            <a:stCxn id="260101" idx="3"/>
            <a:endCxn id="260100" idx="0"/>
          </p:cNvCxnSpPr>
          <p:nvPr/>
        </p:nvCxnSpPr>
        <p:spPr bwMode="auto">
          <a:xfrm>
            <a:off x="2819400" y="1790700"/>
            <a:ext cx="762000" cy="1200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17" name="AutoShape 21"/>
          <p:cNvCxnSpPr>
            <a:cxnSpLocks noChangeShapeType="1"/>
            <a:stCxn id="260108" idx="2"/>
            <a:endCxn id="260100" idx="0"/>
          </p:cNvCxnSpPr>
          <p:nvPr/>
        </p:nvCxnSpPr>
        <p:spPr bwMode="auto">
          <a:xfrm rot="10800000" flipV="1">
            <a:off x="3581400" y="1790700"/>
            <a:ext cx="609600" cy="1200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19" name="AutoShape 23"/>
          <p:cNvCxnSpPr>
            <a:cxnSpLocks noChangeShapeType="1"/>
            <a:stCxn id="260102" idx="0"/>
            <a:endCxn id="260109" idx="0"/>
          </p:cNvCxnSpPr>
          <p:nvPr/>
        </p:nvCxnSpPr>
        <p:spPr bwMode="auto">
          <a:xfrm rot="16200000">
            <a:off x="1624013" y="4148137"/>
            <a:ext cx="38100" cy="847725"/>
          </a:xfrm>
          <a:prstGeom prst="bentConnector3">
            <a:avLst>
              <a:gd name="adj1" fmla="val 7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0" name="AutoShape 24"/>
          <p:cNvCxnSpPr>
            <a:cxnSpLocks noChangeShapeType="1"/>
            <a:stCxn id="260107" idx="0"/>
            <a:endCxn id="260106" idx="0"/>
          </p:cNvCxnSpPr>
          <p:nvPr/>
        </p:nvCxnSpPr>
        <p:spPr bwMode="auto">
          <a:xfrm rot="16200000" flipH="1" flipV="1">
            <a:off x="7519194" y="4187031"/>
            <a:ext cx="1588" cy="809625"/>
          </a:xfrm>
          <a:prstGeom prst="bentConnector3">
            <a:avLst>
              <a:gd name="adj1" fmla="val -163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1" name="AutoShape 25"/>
          <p:cNvCxnSpPr>
            <a:cxnSpLocks noChangeShapeType="1"/>
            <a:stCxn id="260106" idx="0"/>
            <a:endCxn id="260105" idx="0"/>
          </p:cNvCxnSpPr>
          <p:nvPr/>
        </p:nvCxnSpPr>
        <p:spPr bwMode="auto">
          <a:xfrm rot="16200000" flipH="1" flipV="1">
            <a:off x="6709569" y="4187031"/>
            <a:ext cx="1588" cy="809625"/>
          </a:xfrm>
          <a:prstGeom prst="bentConnector3">
            <a:avLst>
              <a:gd name="adj1" fmla="val -169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4" name="AutoShape 28"/>
          <p:cNvCxnSpPr>
            <a:cxnSpLocks noChangeShapeType="1"/>
            <a:stCxn id="260112" idx="0"/>
            <a:endCxn id="260103" idx="0"/>
          </p:cNvCxnSpPr>
          <p:nvPr/>
        </p:nvCxnSpPr>
        <p:spPr bwMode="auto">
          <a:xfrm rot="5400000" flipV="1">
            <a:off x="3357563" y="4148137"/>
            <a:ext cx="38100" cy="847725"/>
          </a:xfrm>
          <a:prstGeom prst="bentConnector3">
            <a:avLst>
              <a:gd name="adj1" fmla="val -6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5" name="AutoShape 29"/>
          <p:cNvCxnSpPr>
            <a:cxnSpLocks noChangeShapeType="1"/>
            <a:stCxn id="260109" idx="0"/>
            <a:endCxn id="260112" idx="0"/>
          </p:cNvCxnSpPr>
          <p:nvPr/>
        </p:nvCxnSpPr>
        <p:spPr bwMode="auto">
          <a:xfrm rot="5400000" flipV="1">
            <a:off x="2509044" y="4110831"/>
            <a:ext cx="1588" cy="885825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6" name="AutoShape 30"/>
          <p:cNvCxnSpPr>
            <a:cxnSpLocks noChangeShapeType="1"/>
            <a:stCxn id="260104" idx="0"/>
            <a:endCxn id="260103" idx="0"/>
          </p:cNvCxnSpPr>
          <p:nvPr/>
        </p:nvCxnSpPr>
        <p:spPr bwMode="auto">
          <a:xfrm rot="16200000" flipH="1" flipV="1">
            <a:off x="4204494" y="4187031"/>
            <a:ext cx="1588" cy="809625"/>
          </a:xfrm>
          <a:prstGeom prst="bentConnector3">
            <a:avLst>
              <a:gd name="adj1" fmla="val -169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7" name="AutoShape 31"/>
          <p:cNvCxnSpPr>
            <a:cxnSpLocks noChangeShapeType="1"/>
            <a:stCxn id="260104" idx="0"/>
            <a:endCxn id="260111" idx="0"/>
          </p:cNvCxnSpPr>
          <p:nvPr/>
        </p:nvCxnSpPr>
        <p:spPr bwMode="auto">
          <a:xfrm rot="16200000">
            <a:off x="5014913" y="4148137"/>
            <a:ext cx="38100" cy="847725"/>
          </a:xfrm>
          <a:prstGeom prst="bentConnector3">
            <a:avLst>
              <a:gd name="adj1" fmla="val 7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8" name="AutoShape 32"/>
          <p:cNvCxnSpPr>
            <a:cxnSpLocks noChangeShapeType="1"/>
            <a:stCxn id="260111" idx="0"/>
            <a:endCxn id="260105" idx="0"/>
          </p:cNvCxnSpPr>
          <p:nvPr/>
        </p:nvCxnSpPr>
        <p:spPr bwMode="auto">
          <a:xfrm rot="5400000" flipV="1">
            <a:off x="5862638" y="4148137"/>
            <a:ext cx="38100" cy="847725"/>
          </a:xfrm>
          <a:prstGeom prst="bentConnector3">
            <a:avLst>
              <a:gd name="adj1" fmla="val -6041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29" name="AutoShape 33"/>
          <p:cNvCxnSpPr>
            <a:cxnSpLocks noChangeShapeType="1"/>
            <a:stCxn id="260100" idx="3"/>
            <a:endCxn id="260104" idx="0"/>
          </p:cNvCxnSpPr>
          <p:nvPr/>
        </p:nvCxnSpPr>
        <p:spPr bwMode="auto">
          <a:xfrm>
            <a:off x="3810000" y="3219450"/>
            <a:ext cx="800100" cy="1371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260130" name="AutoShape 34"/>
          <p:cNvCxnSpPr>
            <a:cxnSpLocks noChangeShapeType="1"/>
            <a:stCxn id="260110" idx="2"/>
            <a:endCxn id="260104" idx="0"/>
          </p:cNvCxnSpPr>
          <p:nvPr/>
        </p:nvCxnSpPr>
        <p:spPr bwMode="auto">
          <a:xfrm rot="10800000" flipV="1">
            <a:off x="4610100" y="3219450"/>
            <a:ext cx="723900" cy="1371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260131" name="Text Box 35"/>
          <p:cNvSpPr txBox="1">
            <a:spLocks noChangeArrowheads="1"/>
          </p:cNvSpPr>
          <p:nvPr/>
        </p:nvSpPr>
        <p:spPr bwMode="auto">
          <a:xfrm>
            <a:off x="1576388" y="2012950"/>
            <a:ext cx="1319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RFLP: 1/1</a:t>
            </a:r>
          </a:p>
        </p:txBody>
      </p:sp>
      <p:sp>
        <p:nvSpPr>
          <p:cNvPr id="260132" name="Text Box 36"/>
          <p:cNvSpPr txBox="1">
            <a:spLocks noChangeArrowheads="1"/>
          </p:cNvSpPr>
          <p:nvPr/>
        </p:nvSpPr>
        <p:spPr bwMode="auto">
          <a:xfrm>
            <a:off x="4191000" y="201295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33" name="Text Box 37"/>
          <p:cNvSpPr txBox="1">
            <a:spLocks noChangeArrowheads="1"/>
          </p:cNvSpPr>
          <p:nvPr/>
        </p:nvSpPr>
        <p:spPr bwMode="auto">
          <a:xfrm>
            <a:off x="3276600" y="34290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1/2</a:t>
            </a:r>
          </a:p>
        </p:txBody>
      </p:sp>
      <p:sp>
        <p:nvSpPr>
          <p:cNvPr id="260134" name="Text Box 38"/>
          <p:cNvSpPr txBox="1">
            <a:spLocks noChangeArrowheads="1"/>
          </p:cNvSpPr>
          <p:nvPr/>
        </p:nvSpPr>
        <p:spPr bwMode="auto">
          <a:xfrm>
            <a:off x="5334000" y="34290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35" name="Text Box 39"/>
          <p:cNvSpPr txBox="1">
            <a:spLocks noChangeArrowheads="1"/>
          </p:cNvSpPr>
          <p:nvPr/>
        </p:nvSpPr>
        <p:spPr bwMode="auto">
          <a:xfrm>
            <a:off x="9144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1/2</a:t>
            </a:r>
          </a:p>
        </p:txBody>
      </p:sp>
      <p:sp>
        <p:nvSpPr>
          <p:cNvPr id="260136" name="Text Box 40"/>
          <p:cNvSpPr txBox="1">
            <a:spLocks noChangeArrowheads="1"/>
          </p:cNvSpPr>
          <p:nvPr/>
        </p:nvSpPr>
        <p:spPr bwMode="auto">
          <a:xfrm>
            <a:off x="17526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1/2</a:t>
            </a:r>
          </a:p>
        </p:txBody>
      </p:sp>
      <p:sp>
        <p:nvSpPr>
          <p:cNvPr id="260137" name="Text Box 41"/>
          <p:cNvSpPr txBox="1">
            <a:spLocks noChangeArrowheads="1"/>
          </p:cNvSpPr>
          <p:nvPr/>
        </p:nvSpPr>
        <p:spPr bwMode="auto">
          <a:xfrm>
            <a:off x="26670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38" name="Text Box 42"/>
          <p:cNvSpPr txBox="1">
            <a:spLocks noChangeArrowheads="1"/>
          </p:cNvSpPr>
          <p:nvPr/>
        </p:nvSpPr>
        <p:spPr bwMode="auto">
          <a:xfrm>
            <a:off x="35052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39" name="Text Box 43"/>
          <p:cNvSpPr txBox="1">
            <a:spLocks noChangeArrowheads="1"/>
          </p:cNvSpPr>
          <p:nvPr/>
        </p:nvSpPr>
        <p:spPr bwMode="auto">
          <a:xfrm>
            <a:off x="43434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40" name="Text Box 44"/>
          <p:cNvSpPr txBox="1">
            <a:spLocks noChangeArrowheads="1"/>
          </p:cNvSpPr>
          <p:nvPr/>
        </p:nvSpPr>
        <p:spPr bwMode="auto">
          <a:xfrm>
            <a:off x="51816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41" name="Text Box 45"/>
          <p:cNvSpPr txBox="1">
            <a:spLocks noChangeArrowheads="1"/>
          </p:cNvSpPr>
          <p:nvPr/>
        </p:nvSpPr>
        <p:spPr bwMode="auto">
          <a:xfrm>
            <a:off x="60198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1/2</a:t>
            </a:r>
          </a:p>
        </p:txBody>
      </p:sp>
      <p:sp>
        <p:nvSpPr>
          <p:cNvPr id="260142" name="Text Box 46"/>
          <p:cNvSpPr txBox="1">
            <a:spLocks noChangeArrowheads="1"/>
          </p:cNvSpPr>
          <p:nvPr/>
        </p:nvSpPr>
        <p:spPr bwMode="auto">
          <a:xfrm>
            <a:off x="68580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43" name="Text Box 47"/>
          <p:cNvSpPr txBox="1">
            <a:spLocks noChangeArrowheads="1"/>
          </p:cNvSpPr>
          <p:nvPr/>
        </p:nvSpPr>
        <p:spPr bwMode="auto">
          <a:xfrm>
            <a:off x="7620000" y="5105400"/>
            <a:ext cx="57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2/2</a:t>
            </a:r>
          </a:p>
        </p:txBody>
      </p:sp>
      <p:sp>
        <p:nvSpPr>
          <p:cNvPr id="260144" name="AutoShape 48"/>
          <p:cNvSpPr>
            <a:spLocks noChangeArrowheads="1"/>
          </p:cNvSpPr>
          <p:nvPr/>
        </p:nvSpPr>
        <p:spPr bwMode="auto">
          <a:xfrm>
            <a:off x="6781800" y="1981200"/>
            <a:ext cx="457200" cy="228600"/>
          </a:xfrm>
          <a:prstGeom prst="flowChartProcess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46" name="AutoShape 50"/>
          <p:cNvSpPr>
            <a:spLocks noChangeArrowheads="1"/>
          </p:cNvSpPr>
          <p:nvPr/>
        </p:nvSpPr>
        <p:spPr bwMode="auto">
          <a:xfrm>
            <a:off x="6781800" y="2286000"/>
            <a:ext cx="457200" cy="228600"/>
          </a:xfrm>
          <a:prstGeom prst="flowChartProces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47" name="Text Box 51"/>
          <p:cNvSpPr txBox="1">
            <a:spLocks noChangeArrowheads="1"/>
          </p:cNvSpPr>
          <p:nvPr/>
        </p:nvSpPr>
        <p:spPr bwMode="auto">
          <a:xfrm>
            <a:off x="7315200" y="1905000"/>
            <a:ext cx="1071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Disease</a:t>
            </a:r>
          </a:p>
        </p:txBody>
      </p:sp>
      <p:sp>
        <p:nvSpPr>
          <p:cNvPr id="260148" name="Text Box 52"/>
          <p:cNvSpPr txBox="1">
            <a:spLocks noChangeArrowheads="1"/>
          </p:cNvSpPr>
          <p:nvPr/>
        </p:nvSpPr>
        <p:spPr bwMode="auto">
          <a:xfrm>
            <a:off x="7315200" y="2209800"/>
            <a:ext cx="1462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No Disease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39825"/>
          </a:xfrm>
        </p:spPr>
        <p:txBody>
          <a:bodyPr/>
          <a:lstStyle/>
          <a:p>
            <a:r>
              <a:rPr lang="en-US" sz="4000"/>
              <a:t>Computing a Log Odds (LOD) score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From the last slide: 3 affected offspring carry RFLP1, while 1 affected and 5 unaffected offspring do not carry it.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If the two loci (RFLP1 and the disease gene) are unlinked, the probability of the above observation is (0.5)</a:t>
            </a:r>
            <a:r>
              <a:rPr lang="en-US" sz="2400" baseline="30000" dirty="0">
                <a:effectLst/>
              </a:rPr>
              <a:t>9 </a:t>
            </a:r>
            <a:r>
              <a:rPr lang="en-US" sz="2400" dirty="0">
                <a:effectLst/>
              </a:rPr>
              <a:t>= 0.002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If the two loci are in fact linked and the chance of crossover is 10% (called the </a:t>
            </a:r>
            <a:r>
              <a:rPr lang="en-US" sz="2400" i="1" dirty="0">
                <a:effectLst/>
              </a:rPr>
              <a:t>recombination fraction</a:t>
            </a:r>
            <a:r>
              <a:rPr lang="en-US" sz="2400" dirty="0">
                <a:effectLst/>
              </a:rPr>
              <a:t>), the probability of the observed pattern of disease is (0.9)</a:t>
            </a:r>
            <a:r>
              <a:rPr lang="en-US" sz="2400" baseline="30000" dirty="0">
                <a:effectLst/>
              </a:rPr>
              <a:t>8</a:t>
            </a:r>
            <a:r>
              <a:rPr lang="en-US" sz="2400" dirty="0">
                <a:effectLst/>
              </a:rPr>
              <a:t>(0.1)</a:t>
            </a:r>
            <a:r>
              <a:rPr lang="en-US" sz="2400" baseline="30000" dirty="0">
                <a:effectLst/>
              </a:rPr>
              <a:t>1</a:t>
            </a:r>
            <a:r>
              <a:rPr lang="en-US" sz="2400" dirty="0">
                <a:effectLst/>
              </a:rPr>
              <a:t> = 0.04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effectLst/>
              </a:rPr>
              <a:t>For each individual we are computing: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/>
            </a:r>
            <a:br>
              <a:rPr lang="en-US" sz="2400" dirty="0">
                <a:effectLst/>
              </a:rPr>
            </a:br>
            <a:r>
              <a:rPr lang="en-US" sz="1800" dirty="0">
                <a:effectLst/>
              </a:rPr>
              <a:t>Pr(</a:t>
            </a:r>
            <a:r>
              <a:rPr lang="en-US" sz="1800" dirty="0" err="1">
                <a:effectLst/>
              </a:rPr>
              <a:t>D|Model</a:t>
            </a:r>
            <a:r>
              <a:rPr lang="en-US" sz="1800" dirty="0">
                <a:effectLst/>
              </a:rPr>
              <a:t>) = Pr(disease state | RFLP1 state ^ linkage)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/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Pr(</a:t>
            </a:r>
            <a:r>
              <a:rPr lang="en-US" sz="1800" dirty="0" err="1">
                <a:effectLst/>
              </a:rPr>
              <a:t>D|Random</a:t>
            </a:r>
            <a:r>
              <a:rPr lang="en-US" sz="1800" dirty="0">
                <a:effectLst/>
              </a:rPr>
              <a:t>) = Pr(disease state | RFLP1 state ^ non-linkage)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Computing a LOD score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895600"/>
            <a:ext cx="8077200" cy="3503613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the prev. example the LOD score is 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log</a:t>
            </a:r>
            <a:r>
              <a:rPr lang="en-US" sz="24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(0.04 / 0.002) = 1.3</a:t>
            </a:r>
          </a:p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LOD &gt; 3.0 is generally considered significant</a:t>
            </a:r>
          </a:p>
          <a:p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Alternatively, </a:t>
            </a:r>
            <a:r>
              <a:rPr lang="en-US" sz="24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parametric 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analysis models modes of inheritance (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domnt,recssv,x-linked,etc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.)</a:t>
            </a:r>
          </a:p>
          <a:p>
            <a:pPr>
              <a:buFont typeface="Wingdings" pitchFamily="2" charset="2"/>
              <a:buNone/>
            </a:pP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6214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47800" y="1524000"/>
          <a:ext cx="6218238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166" name="Equation" r:id="rId3" imgW="2616120" imgH="1015920" progId="Equation.3">
                  <p:embed/>
                </p:oleObj>
              </mc:Choice>
              <mc:Fallback>
                <p:oleObj name="Equation" r:id="rId3" imgW="2616120" imgH="1015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524000"/>
                        <a:ext cx="6218238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/>
          <a:lstStyle/>
          <a:p>
            <a:r>
              <a:rPr lang="en-US"/>
              <a:t>Table of LOD scores</a:t>
            </a:r>
          </a:p>
        </p:txBody>
      </p:sp>
      <p:graphicFrame>
        <p:nvGraphicFramePr>
          <p:cNvPr id="267459" name="Group 195"/>
          <p:cNvGraphicFramePr>
            <a:graphicFrameLocks noGrp="1"/>
          </p:cNvGraphicFramePr>
          <p:nvPr>
            <p:ph type="tbl" idx="1"/>
          </p:nvPr>
        </p:nvGraphicFramePr>
        <p:xfrm>
          <a:off x="533400" y="2743200"/>
          <a:ext cx="8229600" cy="3429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b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Recombination Fraction (%)</a:t>
                      </a:r>
                    </a:p>
                  </a:txBody>
                  <a:tcPr anchor="b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Family 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Family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-∞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0.3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Total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-∞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3.3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2.7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1.0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7309" name="Rectangle 45"/>
          <p:cNvSpPr>
            <a:spLocks noChangeArrowheads="1"/>
          </p:cNvSpPr>
          <p:nvPr/>
        </p:nvSpPr>
        <p:spPr bwMode="auto">
          <a:xfrm>
            <a:off x="304800" y="1524000"/>
            <a:ext cx="883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/>
            <a:r>
              <a:rPr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If recombination fraction is unknown, optimize this parameter</a:t>
            </a:r>
          </a:p>
        </p:txBody>
      </p:sp>
      <p:sp>
        <p:nvSpPr>
          <p:cNvPr id="267460" name="Text Box 196"/>
          <p:cNvSpPr txBox="1">
            <a:spLocks noChangeArrowheads="1"/>
          </p:cNvSpPr>
          <p:nvPr/>
        </p:nvSpPr>
        <p:spPr bwMode="auto">
          <a:xfrm>
            <a:off x="0" y="64770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Box 12.1 from Primrose and Twyman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763000" cy="1139825"/>
          </a:xfrm>
        </p:spPr>
        <p:txBody>
          <a:bodyPr/>
          <a:lstStyle/>
          <a:p>
            <a:r>
              <a:rPr lang="en-US" sz="4000" dirty="0" smtClean="0"/>
              <a:t>Gene association mapping</a:t>
            </a:r>
            <a:endParaRPr lang="en-US" sz="4000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30725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Also looks at common inheritance but in populations of unrelated individuals – No pedigrees required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Fine mapping with dense markers at least every 60 kb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Beyond this distance loci are generally in linkage equilibrium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/>
              <a:t>Also called </a:t>
            </a:r>
            <a:r>
              <a:rPr lang="en-US" u="sng" dirty="0" smtClean="0"/>
              <a:t>Linkage Disequilibrium </a:t>
            </a:r>
            <a:r>
              <a:rPr lang="en-US" dirty="0" smtClean="0"/>
              <a:t>mapping</a:t>
            </a:r>
            <a:endParaRPr lang="en-US" dirty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/>
              <a:t>Can be used in conjunction with the coarser grained map of linkage analysis</a:t>
            </a:r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n-US" dirty="0" smtClean="0"/>
              <a:t>Can also be used alone with a genome-wide map of markers, this is called </a:t>
            </a:r>
            <a:r>
              <a:rPr lang="en-US" u="sng" dirty="0" smtClean="0"/>
              <a:t>Genome-Wide Association Analysis</a:t>
            </a:r>
            <a:r>
              <a:rPr lang="en-US" dirty="0" smtClean="0"/>
              <a:t> (GWAS)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conduct a GWAS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 DNA from people with disease of interest (cases) and unaffected controls.</a:t>
            </a:r>
          </a:p>
          <a:p>
            <a:r>
              <a:rPr lang="en-US" dirty="0" smtClean="0"/>
              <a:t>Run each DNA sample on a SNP chip to measure states of ~1,000,000 SNPs.</a:t>
            </a:r>
          </a:p>
          <a:p>
            <a:r>
              <a:rPr lang="en-US" dirty="0" smtClean="0"/>
              <a:t>Identify SNPs where one allele is significantly more common in cases than controls.</a:t>
            </a:r>
          </a:p>
          <a:p>
            <a:r>
              <a:rPr lang="en-US" dirty="0" smtClean="0"/>
              <a:t>We say this SNP is </a:t>
            </a:r>
            <a:r>
              <a:rPr lang="en-US" i="1" dirty="0" smtClean="0"/>
              <a:t>associated </a:t>
            </a:r>
            <a:r>
              <a:rPr lang="en-US" dirty="0" smtClean="0"/>
              <a:t>with disease.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What are some interpretations of this?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67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of Mendelian genetics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00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Gregor Mendel analyzed the patterns of inheritance of seven pairs of contrasting traits in the domestic pea plant. As an example pair:</a:t>
            </a:r>
          </a:p>
          <a:p>
            <a:pPr>
              <a:lnSpc>
                <a:spcPct val="90000"/>
              </a:lnSpc>
            </a:pPr>
            <a:r>
              <a:rPr lang="en-US" sz="2400" u="sng"/>
              <a:t>P1</a:t>
            </a:r>
            <a:r>
              <a:rPr lang="en-US" sz="2400"/>
              <a:t>: He mated a plant that was </a:t>
            </a:r>
            <a:r>
              <a:rPr lang="en-US" sz="2400">
                <a:hlinkClick r:id="rId2"/>
              </a:rPr>
              <a:t>homozygous</a:t>
            </a:r>
            <a:r>
              <a:rPr lang="en-US" sz="2400"/>
              <a:t> for round (</a:t>
            </a:r>
            <a:r>
              <a:rPr lang="en-US" sz="2400" b="1"/>
              <a:t>RR</a:t>
            </a:r>
            <a:r>
              <a:rPr lang="en-US" sz="2400"/>
              <a:t>) yellow (</a:t>
            </a:r>
            <a:r>
              <a:rPr lang="en-US" sz="2400" b="1"/>
              <a:t>YY</a:t>
            </a:r>
            <a:r>
              <a:rPr lang="en-US" sz="2400"/>
              <a:t>) seeds with one that was homozygous for wrinkled (</a:t>
            </a:r>
            <a:r>
              <a:rPr lang="en-US" sz="2400" b="1"/>
              <a:t>rr</a:t>
            </a:r>
            <a:r>
              <a:rPr lang="en-US" sz="2400"/>
              <a:t>) green (</a:t>
            </a:r>
            <a:r>
              <a:rPr lang="en-US" sz="2400" b="1"/>
              <a:t>yy</a:t>
            </a:r>
            <a:r>
              <a:rPr lang="en-US" sz="2400"/>
              <a:t>) seeds.</a:t>
            </a:r>
          </a:p>
          <a:p>
            <a:pPr>
              <a:lnSpc>
                <a:spcPct val="90000"/>
              </a:lnSpc>
            </a:pPr>
            <a:r>
              <a:rPr lang="en-US" sz="2400" u="sng"/>
              <a:t>F1</a:t>
            </a:r>
            <a:r>
              <a:rPr lang="en-US" sz="2400"/>
              <a:t>: All the offspring were dihybrids, i.e., </a:t>
            </a:r>
            <a:r>
              <a:rPr lang="en-US" sz="2400">
                <a:hlinkClick r:id="rId3"/>
              </a:rPr>
              <a:t>heterozygous</a:t>
            </a:r>
            <a:r>
              <a:rPr lang="en-US" sz="2400"/>
              <a:t> for each pair of </a:t>
            </a:r>
            <a:r>
              <a:rPr lang="en-US" sz="2400">
                <a:hlinkClick r:id="rId4"/>
              </a:rPr>
              <a:t>alleles</a:t>
            </a:r>
            <a:r>
              <a:rPr lang="en-US" sz="2400"/>
              <a:t> (</a:t>
            </a:r>
            <a:r>
              <a:rPr lang="en-US" sz="2400" b="1"/>
              <a:t>RrYy</a:t>
            </a:r>
            <a:r>
              <a:rPr lang="en-US" sz="2400"/>
              <a:t>).</a:t>
            </a:r>
          </a:p>
          <a:p>
            <a:pPr>
              <a:lnSpc>
                <a:spcPct val="90000"/>
              </a:lnSpc>
            </a:pPr>
            <a:r>
              <a:rPr lang="en-US" sz="2400"/>
              <a:t>All seeds were round and yellow, showing that the genes for round and yellow are </a:t>
            </a:r>
            <a:r>
              <a:rPr lang="en-US" sz="2400" b="1"/>
              <a:t>dominant</a:t>
            </a:r>
            <a:r>
              <a:rPr lang="en-US" sz="240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4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Haplotype mapping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A </a:t>
            </a:r>
            <a:r>
              <a:rPr lang="en-US" i="1" dirty="0" err="1"/>
              <a:t>haplotype</a:t>
            </a:r>
            <a:r>
              <a:rPr lang="en-US" i="1" dirty="0"/>
              <a:t> </a:t>
            </a:r>
            <a:r>
              <a:rPr lang="en-US" dirty="0"/>
              <a:t>is a pattern of SNPs in a contiguous stretch of DNA</a:t>
            </a:r>
          </a:p>
          <a:p>
            <a:pPr>
              <a:lnSpc>
                <a:spcPct val="80000"/>
              </a:lnSpc>
            </a:pPr>
            <a:r>
              <a:rPr lang="en-US" dirty="0"/>
              <a:t>Due to linkage disequilibrium, SNPs are typically inherited in discrete </a:t>
            </a:r>
            <a:r>
              <a:rPr lang="en-US" dirty="0" err="1"/>
              <a:t>haplotype</a:t>
            </a:r>
            <a:r>
              <a:rPr lang="en-US" dirty="0"/>
              <a:t> blocks spanning 10-100kb</a:t>
            </a:r>
          </a:p>
          <a:p>
            <a:pPr>
              <a:lnSpc>
                <a:spcPct val="80000"/>
              </a:lnSpc>
            </a:pPr>
            <a:r>
              <a:rPr lang="en-US" dirty="0"/>
              <a:t>Greatly simplifies LD analysis, because rather than screen all SNPs in a region, we just need to screen a few and the rest can be inferred</a:t>
            </a:r>
          </a:p>
          <a:p>
            <a:pPr>
              <a:lnSpc>
                <a:spcPct val="80000"/>
              </a:lnSpc>
            </a:pPr>
            <a:r>
              <a:rPr lang="en-US" dirty="0"/>
              <a:t>A complete human haplotype map is still </a:t>
            </a:r>
            <a:r>
              <a:rPr lang="en-US" dirty="0" smtClean="0"/>
              <a:t>underway, but  the latest is available in the </a:t>
            </a:r>
            <a:r>
              <a:rPr lang="en-US" dirty="0" err="1" smtClean="0"/>
              <a:t>HapMap</a:t>
            </a:r>
            <a:r>
              <a:rPr lang="en-US" dirty="0" smtClean="0"/>
              <a:t> project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haplotype map</a:t>
            </a:r>
          </a:p>
        </p:txBody>
      </p:sp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0" y="64770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12.4 from Primrose and Twyman</a:t>
            </a:r>
          </a:p>
        </p:txBody>
      </p:sp>
      <p:pic>
        <p:nvPicPr>
          <p:cNvPr id="272389" name="Picture 5" descr="SAVE0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2563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LD mapping elucidates our evolutionary origins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r>
              <a:rPr lang="en-US" dirty="0"/>
              <a:t>In Northern European populations, LD extends for ~60kb</a:t>
            </a:r>
          </a:p>
          <a:p>
            <a:r>
              <a:rPr lang="en-US" dirty="0"/>
              <a:t>In a Nigerian African population, LD extends for ~5kb, a much shorter distance</a:t>
            </a:r>
          </a:p>
          <a:p>
            <a:r>
              <a:rPr lang="en-US" dirty="0"/>
              <a:t>What do we conclude from these findings? </a:t>
            </a:r>
          </a:p>
        </p:txBody>
      </p:sp>
    </p:spTree>
    <p:extLst>
      <p:ext uri="{BB962C8B-B14F-4D97-AF65-F5344CB8AC3E}">
        <p14:creationId xmlns:p14="http://schemas.microsoft.com/office/powerpoint/2010/main" val="20783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5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9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3546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81600" y="3352800"/>
            <a:ext cx="3505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029200"/>
            <a:ext cx="8534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015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8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en-US" dirty="0" smtClean="0"/>
              <a:t>Logistic Regression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log odds is also called the </a:t>
            </a:r>
            <a:r>
              <a:rPr lang="en-US" dirty="0" err="1" smtClean="0"/>
              <a:t>logit</a:t>
            </a:r>
            <a:r>
              <a:rPr lang="en-US" dirty="0" smtClean="0"/>
              <a:t> function.</a:t>
            </a:r>
          </a:p>
          <a:p>
            <a:r>
              <a:rPr lang="en-US" dirty="0" smtClean="0"/>
              <a:t>The logistic function is the inverse </a:t>
            </a:r>
            <a:r>
              <a:rPr lang="en-US" dirty="0" err="1" smtClean="0"/>
              <a:t>logit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graphicFrame>
        <p:nvGraphicFramePr>
          <p:cNvPr id="290818" name="Object 2"/>
          <p:cNvGraphicFramePr>
            <a:graphicFrameLocks noChangeAspect="1"/>
          </p:cNvGraphicFramePr>
          <p:nvPr/>
        </p:nvGraphicFramePr>
        <p:xfrm>
          <a:off x="2379663" y="3581400"/>
          <a:ext cx="4732337" cy="277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6" name="Equation" r:id="rId3" imgW="1600200" imgH="939600" progId="Equation.3">
                  <p:embed/>
                </p:oleObj>
              </mc:Choice>
              <mc:Fallback>
                <p:oleObj name="Equation" r:id="rId3" imgW="1600200" imgH="939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3581400"/>
                        <a:ext cx="4732337" cy="27781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590800"/>
            <a:ext cx="388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input is </a:t>
            </a:r>
            <a:r>
              <a:rPr lang="en-US" i="1" dirty="0" smtClean="0"/>
              <a:t>z</a:t>
            </a:r>
            <a:r>
              <a:rPr lang="en-US" dirty="0" smtClean="0"/>
              <a:t> and the output is </a:t>
            </a:r>
            <a:r>
              <a:rPr lang="en-US" i="1" dirty="0" smtClean="0"/>
              <a:t>ƒ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). The logistic function is useful because it can take as an input any value from negative infinity to positive infinity, whereas the output is confined to values between 0 and 1. The variable </a:t>
            </a:r>
            <a:r>
              <a:rPr lang="en-US" i="1" dirty="0" smtClean="0"/>
              <a:t>z</a:t>
            </a:r>
            <a:r>
              <a:rPr lang="en-US" dirty="0" smtClean="0"/>
              <a:t> represents the exposure to some set of independent variables, while </a:t>
            </a:r>
            <a:r>
              <a:rPr lang="en-US" i="1" dirty="0" smtClean="0"/>
              <a:t>ƒ</a:t>
            </a:r>
            <a:r>
              <a:rPr lang="en-US" dirty="0" smtClean="0"/>
              <a:t>(</a:t>
            </a:r>
            <a:r>
              <a:rPr lang="en-US" i="1" dirty="0" smtClean="0"/>
              <a:t>z</a:t>
            </a:r>
            <a:r>
              <a:rPr lang="en-US" dirty="0" smtClean="0"/>
              <a:t>) represents the probability of a particular outcome, given that set of explanatory variables.</a:t>
            </a:r>
            <a:endParaRPr lang="en-US" dirty="0"/>
          </a:p>
        </p:txBody>
      </p:sp>
      <p:graphicFrame>
        <p:nvGraphicFramePr>
          <p:cNvPr id="292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60618"/>
              </p:ext>
            </p:extLst>
          </p:nvPr>
        </p:nvGraphicFramePr>
        <p:xfrm>
          <a:off x="685800" y="184150"/>
          <a:ext cx="3940175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5" name="Equation" r:id="rId3" imgW="1536700" imgH="863600" progId="Equation.3">
                  <p:embed/>
                </p:oleObj>
              </mc:Choice>
              <mc:Fallback>
                <p:oleObj name="Equation" r:id="rId3" imgW="1536700" imgH="863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4150"/>
                        <a:ext cx="3940175" cy="221456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711" t="9481" r="9445" b="6519"/>
          <a:stretch/>
        </p:blipFill>
        <p:spPr>
          <a:xfrm>
            <a:off x="4383548" y="2438400"/>
            <a:ext cx="4665877" cy="3591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60198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x</a:t>
            </a:r>
            <a:r>
              <a:rPr lang="en-US" sz="1400" i="1" baseline="-25000" dirty="0" smtClean="0"/>
              <a:t>1</a:t>
            </a:r>
            <a:endParaRPr lang="en-US" sz="1400" i="1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3800" y="2438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P</a:t>
            </a:r>
            <a:endParaRPr lang="en-US" sz="1400" i="1" baseline="-25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7100"/>
            <a:ext cx="9144000" cy="49949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GWAS for Warfarin Response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9436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Cooper GM, et al., “A genome-wide scan for common genetic variants with a large influence on warfarin maintenance dose,” </a:t>
            </a:r>
            <a:r>
              <a:rPr lang="en-US" sz="1600" i="1" dirty="0"/>
              <a:t>Blood</a:t>
            </a:r>
            <a:r>
              <a:rPr lang="en-US" sz="1600" dirty="0"/>
              <a:t> </a:t>
            </a:r>
            <a:r>
              <a:rPr lang="en-US" sz="1600" b="1" dirty="0"/>
              <a:t>112: 1022-1027 </a:t>
            </a:r>
            <a:r>
              <a:rPr lang="en-US" sz="1600" dirty="0"/>
              <a:t>(2008).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267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Mendelian genetics (2)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8768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u="sng"/>
              <a:t>F2</a:t>
            </a:r>
            <a:r>
              <a:rPr lang="en-US" sz="2000"/>
              <a:t>: Mendel then crossed the RrYy dihybrids. </a:t>
            </a:r>
          </a:p>
          <a:p>
            <a:pPr>
              <a:lnSpc>
                <a:spcPct val="90000"/>
              </a:lnSpc>
            </a:pPr>
            <a:r>
              <a:rPr lang="en-US" sz="2000"/>
              <a:t>If round seeds must always be yellow and wrinkled seeds must be green (linked genes), then this would have produced a typical </a:t>
            </a:r>
            <a:r>
              <a:rPr lang="en-US" sz="2000" b="1"/>
              <a:t>monohybrid</a:t>
            </a:r>
            <a:r>
              <a:rPr lang="en-US" sz="2000"/>
              <a:t> cross </a:t>
            </a:r>
            <a:r>
              <a:rPr lang="en-US" sz="2000">
                <a:sym typeface="Wingdings" pitchFamily="2" charset="2"/>
              </a:rPr>
              <a:t>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But in fact, the F2s had seeds with all combinations: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/>
              <a:t>	Round-yellow	9/16</a:t>
            </a:r>
            <a:br>
              <a:rPr lang="en-US" sz="1800"/>
            </a:br>
            <a:r>
              <a:rPr lang="en-US" sz="1800"/>
              <a:t>Round-green	3/16</a:t>
            </a:r>
            <a:br>
              <a:rPr lang="en-US" sz="1800"/>
            </a:br>
            <a:r>
              <a:rPr lang="en-US" sz="1800"/>
              <a:t>Wrinkled-yellow	3/16</a:t>
            </a:r>
            <a:br>
              <a:rPr lang="en-US" sz="1800"/>
            </a:br>
            <a:r>
              <a:rPr lang="en-US" sz="1800"/>
              <a:t>Wrinkled-green	1/16</a:t>
            </a:r>
          </a:p>
          <a:p>
            <a:pPr>
              <a:lnSpc>
                <a:spcPct val="90000"/>
              </a:lnSpc>
            </a:pPr>
            <a:endParaRPr lang="en-US" sz="2000"/>
          </a:p>
        </p:txBody>
      </p:sp>
      <p:graphicFrame>
        <p:nvGraphicFramePr>
          <p:cNvPr id="275505" name="Group 49"/>
          <p:cNvGraphicFramePr>
            <a:graphicFrameLocks noGrp="1"/>
          </p:cNvGraphicFramePr>
          <p:nvPr>
            <p:ph sz="half" idx="2"/>
          </p:nvPr>
        </p:nvGraphicFramePr>
        <p:xfrm>
          <a:off x="5562600" y="1752600"/>
          <a:ext cx="3276600" cy="2701926"/>
        </p:xfrm>
        <a:graphic>
          <a:graphicData uri="http://schemas.openxmlformats.org/drawingml/2006/table">
            <a:tbl>
              <a:tblPr/>
              <a:tblGrid>
                <a:gridCol w="838200"/>
                <a:gridCol w="1346200"/>
                <a:gridCol w="109220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RY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ry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RY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RRYY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RrYy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ry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RrYy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rryy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561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" y="762000"/>
            <a:ext cx="9128760" cy="601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/>
              </a:rPr>
              <a:t>WHAT MIGHT BE THE PROBLEM? </a:t>
            </a:r>
            <a:endParaRPr lang="en-US" sz="36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34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56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2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2787"/>
          </a:xfrm>
        </p:spPr>
        <p:txBody>
          <a:bodyPr/>
          <a:lstStyle/>
          <a:p>
            <a:r>
              <a:rPr lang="en-US" sz="4000" dirty="0"/>
              <a:t>Linkage and LD analysis in tandem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0" y="6262688"/>
            <a:ext cx="4800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Figure 12.2 from Primrose and Twyman</a:t>
            </a:r>
          </a:p>
        </p:txBody>
      </p:sp>
      <p:pic>
        <p:nvPicPr>
          <p:cNvPr id="264198" name="Picture 6" descr="SAVE0010"/>
          <p:cNvPicPr>
            <a:picLocks noChangeAspect="1" noChangeArrowheads="1"/>
          </p:cNvPicPr>
          <p:nvPr/>
        </p:nvPicPr>
        <p:blipFill>
          <a:blip r:embed="rId2" cstate="print"/>
          <a:srcRect b="58984"/>
          <a:stretch>
            <a:fillRect/>
          </a:stretch>
        </p:blipFill>
        <p:spPr bwMode="auto">
          <a:xfrm>
            <a:off x="76200" y="1524000"/>
            <a:ext cx="4572000" cy="4305300"/>
          </a:xfrm>
          <a:prstGeom prst="rect">
            <a:avLst/>
          </a:prstGeom>
          <a:noFill/>
        </p:spPr>
      </p:pic>
      <p:pic>
        <p:nvPicPr>
          <p:cNvPr id="264199" name="Picture 7" descr="SAVE0010"/>
          <p:cNvPicPr>
            <a:picLocks noChangeAspect="1" noChangeArrowheads="1"/>
          </p:cNvPicPr>
          <p:nvPr/>
        </p:nvPicPr>
        <p:blipFill>
          <a:blip r:embed="rId2" cstate="print"/>
          <a:srcRect t="42188"/>
          <a:stretch>
            <a:fillRect/>
          </a:stretch>
        </p:blipFill>
        <p:spPr bwMode="auto">
          <a:xfrm>
            <a:off x="4800600" y="1143000"/>
            <a:ext cx="43053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91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95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.tiff"/>
          <p:cNvPicPr>
            <a:picLocks noChangeAspect="1"/>
          </p:cNvPicPr>
          <p:nvPr/>
        </p:nvPicPr>
        <p:blipFill>
          <a:blip r:embed="rId2" cstate="print"/>
          <a:srcRect t="33334" r="16100" b="15555"/>
          <a:stretch>
            <a:fillRect/>
          </a:stretch>
        </p:blipFill>
        <p:spPr>
          <a:xfrm>
            <a:off x="228600" y="1676400"/>
            <a:ext cx="8609494" cy="4572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Sensitivity, specificity, odds ratio, likelihood ratio, and all that…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442" name="Group 10"/>
          <p:cNvGrpSpPr>
            <a:grpSpLocks/>
          </p:cNvGrpSpPr>
          <p:nvPr/>
        </p:nvGrpSpPr>
        <p:grpSpPr bwMode="auto">
          <a:xfrm>
            <a:off x="304800" y="533400"/>
            <a:ext cx="6477000" cy="5546725"/>
            <a:chOff x="192" y="336"/>
            <a:chExt cx="4080" cy="3494"/>
          </a:xfrm>
          <a:solidFill>
            <a:schemeClr val="bg1"/>
          </a:solidFill>
        </p:grpSpPr>
        <p:pic>
          <p:nvPicPr>
            <p:cNvPr id="274438" name="Picture 6" descr="DihybridCros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432"/>
              <a:ext cx="4080" cy="3398"/>
            </a:xfrm>
            <a:prstGeom prst="rect">
              <a:avLst/>
            </a:prstGeom>
            <a:grpFill/>
          </p:spPr>
        </p:pic>
        <p:sp>
          <p:nvSpPr>
            <p:cNvPr id="274439" name="Text Box 7"/>
            <p:cNvSpPr txBox="1">
              <a:spLocks noChangeArrowheads="1"/>
            </p:cNvSpPr>
            <p:nvPr/>
          </p:nvSpPr>
          <p:spPr bwMode="auto">
            <a:xfrm>
              <a:off x="1872" y="336"/>
              <a:ext cx="1056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u="sng">
                  <a:solidFill>
                    <a:schemeClr val="bg1"/>
                  </a:solidFill>
                </a:rPr>
                <a:t>Recombinants</a:t>
              </a:r>
            </a:p>
          </p:txBody>
        </p:sp>
        <p:sp>
          <p:nvSpPr>
            <p:cNvPr id="274440" name="Text Box 8"/>
            <p:cNvSpPr txBox="1">
              <a:spLocks noChangeArrowheads="1"/>
            </p:cNvSpPr>
            <p:nvPr/>
          </p:nvSpPr>
          <p:spPr bwMode="auto">
            <a:xfrm rot="-5400000">
              <a:off x="298" y="1862"/>
              <a:ext cx="1056" cy="2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u="sng">
                  <a:solidFill>
                    <a:schemeClr val="bg1"/>
                  </a:solidFill>
                </a:rPr>
                <a:t>Recombinants</a:t>
              </a:r>
            </a:p>
          </p:txBody>
        </p:sp>
      </p:grpSp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4419600" y="6262688"/>
            <a:ext cx="4572000" cy="36671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Percentage of recombinants = 50%</a:t>
            </a:r>
          </a:p>
        </p:txBody>
      </p:sp>
      <p:pic>
        <p:nvPicPr>
          <p:cNvPr id="274436" name="Picture 4" descr="01-mendel-himse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75" y="0"/>
            <a:ext cx="334962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915400" cy="788987"/>
          </a:xfrm>
        </p:spPr>
        <p:txBody>
          <a:bodyPr/>
          <a:lstStyle/>
          <a:p>
            <a:r>
              <a:rPr lang="en-US" sz="3600"/>
              <a:t>Mendel’s Rule of Independent Assortment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915400" cy="5410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/>
              <a:t>	</a:t>
            </a:r>
            <a:r>
              <a:rPr lang="en-US" sz="2000" b="1" i="1"/>
              <a:t>The inheritance of one pair of factors (genes) is independent of the inheritance of the other pair.</a:t>
            </a:r>
            <a:r>
              <a:rPr lang="en-US" sz="2000" i="1"/>
              <a:t> </a:t>
            </a:r>
          </a:p>
          <a:p>
            <a:pPr>
              <a:lnSpc>
                <a:spcPct val="80000"/>
              </a:lnSpc>
            </a:pPr>
            <a:endParaRPr lang="en-US" sz="2000" i="1"/>
          </a:p>
          <a:p>
            <a:pPr>
              <a:lnSpc>
                <a:spcPct val="80000"/>
              </a:lnSpc>
            </a:pPr>
            <a:r>
              <a:rPr lang="en-US" sz="2000"/>
              <a:t>In other words, the percentage of recombinants is 50%</a:t>
            </a:r>
          </a:p>
          <a:p>
            <a:pPr>
              <a:lnSpc>
                <a:spcPct val="80000"/>
              </a:lnSpc>
            </a:pPr>
            <a:r>
              <a:rPr lang="en-US" sz="2000"/>
              <a:t>Today, we know that this rule holds only if one of two conditions is met: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genes are on separate chromosomes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The genes are widely separated on the same chromosome.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Mendel was lucky in that every pair of genes he studied met one requirement or the other!!!</a:t>
            </a:r>
          </a:p>
          <a:p>
            <a:pPr>
              <a:lnSpc>
                <a:spcPct val="80000"/>
              </a:lnSpc>
            </a:pPr>
            <a:r>
              <a:rPr lang="en-US" sz="2000"/>
              <a:t>In fact, the rule does not apply to many matings of dihybrids. In many cases, two alleles inherited from one parent show a strong tendency to stay together as do those from the other parent. </a:t>
            </a:r>
          </a:p>
          <a:p>
            <a:pPr>
              <a:lnSpc>
                <a:spcPct val="80000"/>
              </a:lnSpc>
            </a:pPr>
            <a:r>
              <a:rPr lang="en-US" sz="2000"/>
              <a:t>This phenomenon is called </a:t>
            </a:r>
            <a:r>
              <a:rPr lang="en-US" sz="2000" b="1"/>
              <a:t>linkage</a:t>
            </a:r>
            <a:r>
              <a:rPr lang="en-US" sz="2000"/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Genetic distance in centiMorgans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percentage of recombinants formed by F1 individuals can range from 0-50%.</a:t>
            </a:r>
          </a:p>
          <a:p>
            <a:pPr>
              <a:lnSpc>
                <a:spcPct val="90000"/>
              </a:lnSpc>
            </a:pPr>
            <a:r>
              <a:rPr lang="en-US" sz="2400"/>
              <a:t>0% is seen if two loci map to the same gene.</a:t>
            </a:r>
          </a:p>
          <a:p>
            <a:pPr>
              <a:lnSpc>
                <a:spcPct val="90000"/>
              </a:lnSpc>
            </a:pPr>
            <a:r>
              <a:rPr lang="en-US" sz="2400"/>
              <a:t>50% is seen for two loci on separate chromosomes (</a:t>
            </a:r>
            <a:r>
              <a:rPr lang="en-US" sz="2400">
                <a:hlinkClick r:id="rId2"/>
              </a:rPr>
              <a:t>independent assortment</a:t>
            </a:r>
            <a:r>
              <a:rPr lang="en-US" sz="2400"/>
              <a:t>). </a:t>
            </a:r>
          </a:p>
          <a:p>
            <a:pPr>
              <a:lnSpc>
                <a:spcPct val="90000"/>
              </a:lnSpc>
            </a:pPr>
            <a:r>
              <a:rPr lang="en-US" sz="2400"/>
              <a:t>Between these extremes, the higher the percentage of recombinants, the greater the genetic distance separating the two loci. </a:t>
            </a:r>
          </a:p>
          <a:p>
            <a:pPr>
              <a:lnSpc>
                <a:spcPct val="90000"/>
              </a:lnSpc>
            </a:pPr>
            <a:r>
              <a:rPr lang="en-US" sz="2400"/>
              <a:t>The percent of recombinants is arbitrarily chosen as the genetic distance in </a:t>
            </a:r>
            <a:r>
              <a:rPr lang="en-US" sz="2400" b="1"/>
              <a:t>centimorgans</a:t>
            </a:r>
            <a:r>
              <a:rPr lang="en-US" sz="2400"/>
              <a:t> (</a:t>
            </a:r>
            <a:r>
              <a:rPr lang="en-US" sz="2400" b="1"/>
              <a:t>cM</a:t>
            </a:r>
            <a:r>
              <a:rPr lang="en-US" sz="2400"/>
              <a:t>), named for the pioneering geneticist Thomas Hunt Morgan.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Genetic recombination</a:t>
            </a:r>
            <a:r>
              <a:rPr lang="en-US" sz="4000" i="1"/>
              <a:t> </a:t>
            </a:r>
            <a:r>
              <a:rPr lang="en-US" sz="4000"/>
              <a:t>is due to the physical process of </a:t>
            </a:r>
            <a:r>
              <a:rPr lang="en-US" sz="4000" i="1" u="sng"/>
              <a:t>crossing-over</a:t>
            </a:r>
          </a:p>
        </p:txBody>
      </p:sp>
      <p:pic>
        <p:nvPicPr>
          <p:cNvPr id="279557" name="Picture 5" descr="Recombination"/>
          <p:cNvPicPr>
            <a:picLocks noChangeAspect="1" noChangeArrowheads="1"/>
          </p:cNvPicPr>
          <p:nvPr/>
        </p:nvPicPr>
        <p:blipFill>
          <a:blip r:embed="rId2" cstate="print"/>
          <a:srcRect b="41072"/>
          <a:stretch>
            <a:fillRect/>
          </a:stretch>
        </p:blipFill>
        <p:spPr bwMode="auto">
          <a:xfrm>
            <a:off x="457200" y="1524000"/>
            <a:ext cx="3646488" cy="5029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79558" name="Picture 6" descr="Recombination"/>
          <p:cNvPicPr>
            <a:picLocks noChangeAspect="1" noChangeArrowheads="1"/>
          </p:cNvPicPr>
          <p:nvPr/>
        </p:nvPicPr>
        <p:blipFill>
          <a:blip r:embed="rId2" cstate="print"/>
          <a:srcRect t="58928"/>
          <a:stretch>
            <a:fillRect/>
          </a:stretch>
        </p:blipFill>
        <p:spPr bwMode="auto">
          <a:xfrm>
            <a:off x="5029200" y="2514600"/>
            <a:ext cx="3646488" cy="35052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79559" name="AutoShape 7"/>
          <p:cNvCxnSpPr>
            <a:cxnSpLocks noChangeShapeType="1"/>
            <a:stCxn id="0" idx="2"/>
            <a:endCxn id="0" idx="0"/>
          </p:cNvCxnSpPr>
          <p:nvPr/>
        </p:nvCxnSpPr>
        <p:spPr bwMode="auto">
          <a:xfrm rot="5400000" flipH="1" flipV="1">
            <a:off x="2547938" y="2247900"/>
            <a:ext cx="4038600" cy="4572000"/>
          </a:xfrm>
          <a:prstGeom prst="bentConnector5">
            <a:avLst>
              <a:gd name="adj1" fmla="val -5662"/>
              <a:gd name="adj2" fmla="val 49968"/>
              <a:gd name="adj3" fmla="val 118315"/>
            </a:avLst>
          </a:prstGeom>
          <a:noFill/>
          <a:ln w="12065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5029200" y="62484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Mating occurs AFTER all of this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343400" cy="1139825"/>
          </a:xfrm>
        </p:spPr>
        <p:txBody>
          <a:bodyPr/>
          <a:lstStyle/>
          <a:p>
            <a:pPr algn="l"/>
            <a:r>
              <a:rPr lang="en-US"/>
              <a:t>Genetic Maps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876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Chromosome maps prepared by counting phenotypes are called </a:t>
            </a:r>
            <a:r>
              <a:rPr lang="en-US" sz="2000" b="1" i="1"/>
              <a:t>genetic maps</a:t>
            </a:r>
            <a:r>
              <a:rPr lang="en-US" sz="2000"/>
              <a:t>.</a:t>
            </a:r>
          </a:p>
          <a:p>
            <a:pPr>
              <a:lnSpc>
                <a:spcPct val="90000"/>
              </a:lnSpc>
            </a:pPr>
            <a:r>
              <a:rPr lang="en-US" sz="2000"/>
              <a:t>Maps have been prepared for many eukaryotes, including corn, Drosophila, the mouse, and tomato. </a:t>
            </a:r>
          </a:p>
          <a:p>
            <a:pPr>
              <a:lnSpc>
                <a:spcPct val="90000"/>
              </a:lnSpc>
            </a:pPr>
            <a:r>
              <a:rPr lang="en-US" sz="2000"/>
              <a:t>Controlled matings are not practicable in humans, but map positions are estimated by examining family trees (pedigrees)</a:t>
            </a:r>
          </a:p>
          <a:p>
            <a:pPr>
              <a:lnSpc>
                <a:spcPct val="90000"/>
              </a:lnSpc>
            </a:pPr>
            <a:r>
              <a:rPr lang="en-US" sz="2000"/>
              <a:t>A genetic map of chr. 9 of the corn plant (</a:t>
            </a:r>
            <a:r>
              <a:rPr lang="en-US" sz="2000" b="1"/>
              <a:t>Zea mays</a:t>
            </a:r>
            <a:r>
              <a:rPr lang="en-US" sz="2000"/>
              <a:t>) is shown on the right with distances in cM.</a:t>
            </a:r>
          </a:p>
          <a:p>
            <a:pPr>
              <a:lnSpc>
                <a:spcPct val="90000"/>
              </a:lnSpc>
            </a:pPr>
            <a:r>
              <a:rPr lang="en-US" sz="2000"/>
              <a:t>Note distances &gt;50cM.  How?</a:t>
            </a:r>
          </a:p>
        </p:txBody>
      </p:sp>
      <p:pic>
        <p:nvPicPr>
          <p:cNvPr id="281605" name="Picture 5" descr="Zea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325" y="0"/>
            <a:ext cx="3228975" cy="68580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effectLst/>
              </a:rPr>
              <a:t>Corn plants are scored for three traits:</a:t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	C/c 		colored/colorless seeds</a:t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	Bz/bz		bronze/non-bronze stalk</a:t>
            </a:r>
            <a:br>
              <a:rPr lang="en-US" sz="1800">
                <a:effectLst/>
              </a:rPr>
            </a:br>
            <a:r>
              <a:rPr lang="en-US" sz="1800">
                <a:effectLst/>
              </a:rPr>
              <a:t>	Sh/sh		Smooth/shrunken</a:t>
            </a:r>
          </a:p>
          <a:p>
            <a:pPr>
              <a:lnSpc>
                <a:spcPct val="80000"/>
              </a:lnSpc>
            </a:pPr>
            <a:r>
              <a:rPr lang="en-US" sz="1800">
                <a:effectLst/>
              </a:rPr>
              <a:t>The following F1 heterozygote self-crosses are performed:</a:t>
            </a:r>
            <a:br>
              <a:rPr lang="en-US" sz="1800">
                <a:effectLst/>
              </a:rPr>
            </a:br>
            <a:endParaRPr lang="en-US" sz="1800">
              <a:effectLst/>
            </a:endParaRPr>
          </a:p>
          <a:p>
            <a:pPr>
              <a:lnSpc>
                <a:spcPct val="80000"/>
              </a:lnSpc>
            </a:pPr>
            <a:endParaRPr lang="en-US" sz="1800">
              <a:effectLst/>
            </a:endParaRPr>
          </a:p>
          <a:p>
            <a:pPr>
              <a:lnSpc>
                <a:spcPct val="80000"/>
              </a:lnSpc>
            </a:pPr>
            <a:endParaRPr lang="en-US" sz="180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1800">
                <a:effectLst/>
              </a:rPr>
              <a:t>What does the genetic map look like?</a:t>
            </a:r>
          </a:p>
          <a:p>
            <a:pPr>
              <a:lnSpc>
                <a:spcPct val="80000"/>
              </a:lnSpc>
            </a:pPr>
            <a:endParaRPr lang="en-US" sz="1800">
              <a:effectLst/>
            </a:endParaRPr>
          </a:p>
        </p:txBody>
      </p:sp>
      <p:graphicFrame>
        <p:nvGraphicFramePr>
          <p:cNvPr id="285759" name="Group 63"/>
          <p:cNvGraphicFramePr>
            <a:graphicFrameLocks noGrp="1"/>
          </p:cNvGraphicFramePr>
          <p:nvPr>
            <p:ph sz="quarter" idx="2"/>
          </p:nvPr>
        </p:nvGraphicFramePr>
        <p:xfrm>
          <a:off x="1371600" y="2971800"/>
          <a:ext cx="6858000" cy="741363"/>
        </p:xfrm>
        <a:graphic>
          <a:graphicData uri="http://schemas.openxmlformats.org/drawingml/2006/table">
            <a:tbl>
              <a:tblPr/>
              <a:tblGrid>
                <a:gridCol w="1714500"/>
                <a:gridCol w="939800"/>
                <a:gridCol w="1917700"/>
                <a:gridCol w="2286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(C/c;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Bz/bz)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(C/c;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Bz/bz)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4.6 cM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(Sh/sh; C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(Sh/sh; C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/c)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2.8 cM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5792" name="Group 96"/>
          <p:cNvGraphicFramePr>
            <a:graphicFrameLocks noGrp="1"/>
          </p:cNvGraphicFramePr>
          <p:nvPr>
            <p:ph sz="quarter" idx="3"/>
          </p:nvPr>
        </p:nvGraphicFramePr>
        <p:xfrm>
          <a:off x="838200" y="5867400"/>
          <a:ext cx="7086600" cy="477838"/>
        </p:xfrm>
        <a:graphic>
          <a:graphicData uri="http://schemas.openxmlformats.org/drawingml/2006/table">
            <a:tbl>
              <a:tblPr/>
              <a:tblGrid>
                <a:gridCol w="1712913"/>
                <a:gridCol w="981075"/>
                <a:gridCol w="2003425"/>
                <a:gridCol w="2389187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(Sh/sh;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Bz/bz)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(Sh/sh;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Bz/bz)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1.8 cM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5701" name="Picture 5" descr="PlotLinkage"/>
          <p:cNvPicPr>
            <a:picLocks noChangeAspect="1" noChangeArrowheads="1"/>
          </p:cNvPicPr>
          <p:nvPr/>
        </p:nvPicPr>
        <p:blipFill>
          <a:blip r:embed="rId2" cstate="print"/>
          <a:srcRect t="6685"/>
          <a:stretch>
            <a:fillRect/>
          </a:stretch>
        </p:blipFill>
        <p:spPr bwMode="auto">
          <a:xfrm>
            <a:off x="914400" y="4267200"/>
            <a:ext cx="7162800" cy="10636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85790" name="Text Box 94"/>
          <p:cNvSpPr txBox="1">
            <a:spLocks noChangeArrowheads="1"/>
          </p:cNvSpPr>
          <p:nvPr/>
        </p:nvSpPr>
        <p:spPr bwMode="auto">
          <a:xfrm>
            <a:off x="593725" y="5594350"/>
            <a:ext cx="6321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Gather more data– now can the map be determined?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9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1380</Words>
  <Application>Microsoft Macintosh PowerPoint</Application>
  <PresentationFormat>On-screen Show (4:3)</PresentationFormat>
  <Paragraphs>187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</vt:lpstr>
      <vt:lpstr>PowerPoint Presentation</vt:lpstr>
      <vt:lpstr>Review of Mendelian genetics</vt:lpstr>
      <vt:lpstr>Mendelian genetics (2)</vt:lpstr>
      <vt:lpstr>PowerPoint Presentation</vt:lpstr>
      <vt:lpstr>Mendel’s Rule of Independent Assortment</vt:lpstr>
      <vt:lpstr>Genetic distance in centiMorgans</vt:lpstr>
      <vt:lpstr>Genetic recombination is due to the physical process of crossing-over</vt:lpstr>
      <vt:lpstr>Genetic Maps</vt:lpstr>
      <vt:lpstr>Example</vt:lpstr>
      <vt:lpstr>Problems with genetic maps</vt:lpstr>
      <vt:lpstr>Genetic vs. physical maps</vt:lpstr>
      <vt:lpstr>PowerPoint Presentation</vt:lpstr>
      <vt:lpstr>Linkage analysis in a 3 generation pedigree</vt:lpstr>
      <vt:lpstr>Autosomal dominant linkage</vt:lpstr>
      <vt:lpstr>Computing a Log Odds (LOD) score</vt:lpstr>
      <vt:lpstr>Computing a LOD score</vt:lpstr>
      <vt:lpstr>Table of LOD scores</vt:lpstr>
      <vt:lpstr>Gene association mapping</vt:lpstr>
      <vt:lpstr>How to conduct a GWAS</vt:lpstr>
      <vt:lpstr>PowerPoint Presentation</vt:lpstr>
      <vt:lpstr>Haplotype mapping</vt:lpstr>
      <vt:lpstr>Example haplotype map</vt:lpstr>
      <vt:lpstr>LD mapping elucidates our evolutionary origins</vt:lpstr>
      <vt:lpstr>PowerPoint Presentation</vt:lpstr>
      <vt:lpstr>PowerPoint Presentation</vt:lpstr>
      <vt:lpstr>PowerPoint Presentation</vt:lpstr>
      <vt:lpstr>Logistic Regression </vt:lpstr>
      <vt:lpstr>PowerPoint Presentation</vt:lpstr>
      <vt:lpstr>A GWAS for Warfarin Response</vt:lpstr>
      <vt:lpstr>PowerPoint Presentation</vt:lpstr>
      <vt:lpstr>PowerPoint Presentation</vt:lpstr>
      <vt:lpstr>Linkage and LD analysis in tandem</vt:lpstr>
      <vt:lpstr>PowerPoint Presentation</vt:lpstr>
      <vt:lpstr>PowerPoint Presentation</vt:lpstr>
      <vt:lpstr>PowerPoint Presentation</vt:lpstr>
      <vt:lpstr>Sensitivity, specificity, odds ratio, likelihood ratio, and all that…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trey</dc:creator>
  <cp:lastModifiedBy>Trey Ideker</cp:lastModifiedBy>
  <cp:revision>488</cp:revision>
  <dcterms:created xsi:type="dcterms:W3CDTF">1601-01-01T00:00:00Z</dcterms:created>
  <dcterms:modified xsi:type="dcterms:W3CDTF">2012-10-16T22:18:39Z</dcterms:modified>
</cp:coreProperties>
</file>